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A031F-8466-48AE-A071-DD3EE9F5389A}" type="datetimeFigureOut">
              <a:rPr lang="en-US" smtClean="0"/>
              <a:t>10/4/2016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05E7F-53B1-4B0C-A26F-BA184165DD06}" type="slidenum">
              <a:rPr lang="en-US" smtClean="0"/>
              <a:t>‹#›</a:t>
            </a:fld>
            <a:endParaRPr lang="en-US"/>
          </a:p>
        </p:txBody>
      </p:sp>
    </p:spTree>
    <p:extLst>
      <p:ext uri="{BB962C8B-B14F-4D97-AF65-F5344CB8AC3E}">
        <p14:creationId xmlns:p14="http://schemas.microsoft.com/office/powerpoint/2010/main" val="351180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Minor wording updates have been made to items 11c1 on the Baseline Behavior Assessment and item 8c1 on the Behavior Assessment from “If yes, please specify” to only “Specify” to be consistent with translations. In addition, an instruction within the form has been updated to correct the specific items referenced (“Complete items </a:t>
            </a:r>
            <a:r>
              <a:rPr lang="en-US" altLang="en-US" i="1" smtClean="0">
                <a:ea typeface="ヒラギノ角ゴ Pro W3" charset="-128"/>
              </a:rPr>
              <a:t>21-26</a:t>
            </a:r>
            <a:r>
              <a:rPr lang="en-US" altLang="en-US" smtClean="0">
                <a:ea typeface="ヒラギノ角ゴ Pro W3" charset="-128"/>
              </a:rPr>
              <a:t> at PUEV or Early Termination visit only). </a:t>
            </a:r>
          </a:p>
          <a:p>
            <a:endParaRPr lang="en-US" altLang="en-US" smtClean="0">
              <a:ea typeface="ヒラギノ角ゴ Pro W3" charset="-128"/>
            </a:endParaRPr>
          </a:p>
        </p:txBody>
      </p:sp>
      <p:sp>
        <p:nvSpPr>
          <p:cNvPr id="240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180506F7-D53F-4C50-9FA4-3AF00CB1E5C1}" type="slidenum">
              <a:rPr lang="en-US" altLang="en-US" sz="1200" smtClean="0"/>
              <a:pPr/>
              <a:t>3</a:t>
            </a:fld>
            <a:endParaRPr lang="en-US"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item requesting a reason when plasma is not ‘stored/not required’ at a study visit has been updated to be required only when plasma is ‘not stored’ at expected visits. If plasma storage is not required at a given visit, per protocol, a reason plasma is not required does not need to be specified and this item can be left blank. </a:t>
            </a:r>
          </a:p>
          <a:p>
            <a:endParaRPr lang="en-US" altLang="en-US" smtClean="0">
              <a:ea typeface="ヒラギノ角ゴ Pro W3" charset="-128"/>
            </a:endParaRPr>
          </a:p>
        </p:txBody>
      </p:sp>
      <p:sp>
        <p:nvSpPr>
          <p:cNvPr id="249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CE4B5708-B7D0-42F0-A506-3CD033E548C6}" type="slidenum">
              <a:rPr lang="en-US" altLang="en-US" sz="1200" smtClean="0"/>
              <a:pPr/>
              <a:t>12</a:t>
            </a:fld>
            <a:endParaRPr lang="en-US"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Additional rows have been added to the paper Vaginal Ring Tracking Log CRF to provide additional space in documenting the provision and receipt of vaginal rings throughout the study prior to data entry into the Rave database. </a:t>
            </a:r>
          </a:p>
          <a:p>
            <a:endParaRPr lang="en-US" altLang="en-US" smtClean="0">
              <a:ea typeface="ヒラギノ角ゴ Pro W3" charset="-128"/>
            </a:endParaRPr>
          </a:p>
        </p:txBody>
      </p:sp>
      <p:sp>
        <p:nvSpPr>
          <p:cNvPr id="250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1DD28D11-C8B9-4082-AFE0-AA97D94E20D3}" type="slidenum">
              <a:rPr lang="en-US" altLang="en-US" sz="1200" smtClean="0"/>
              <a:pPr/>
              <a:t>13</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“Date of last study product use” item on the Clinical Product Hold/Discontinuation Log CRF has been updated to include an additional response,” Participant never used the ring”. If a participant has never used the vaginal ring during HOPE and is placed on clinical product hold or permanently discontinued by a study clinician, leave the date field for this item blank and check the “Participant never used ring” box. </a:t>
            </a:r>
          </a:p>
          <a:p>
            <a:endParaRPr lang="en-US" altLang="en-US" smtClean="0">
              <a:ea typeface="ヒラギノ角ゴ Pro W3" charset="-128"/>
            </a:endParaRPr>
          </a:p>
        </p:txBody>
      </p:sp>
      <p:sp>
        <p:nvSpPr>
          <p:cNvPr id="241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45C4DF07-4D77-4F74-86D3-5086473B09CA}" type="slidenum">
              <a:rPr lang="en-US" altLang="en-US" sz="1200" smtClean="0"/>
              <a:pPr/>
              <a:t>4</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Rapid HIV Test kit type item on the HIV Test Results CRF has been updated to include a ‘Not applicable” response option. If a 4</a:t>
            </a:r>
            <a:r>
              <a:rPr lang="en-US" altLang="en-US" baseline="30000" smtClean="0">
                <a:ea typeface="ヒラギノ角ゴ Pro W3" charset="-128"/>
              </a:rPr>
              <a:t>th</a:t>
            </a:r>
            <a:r>
              <a:rPr lang="en-US" altLang="en-US" smtClean="0">
                <a:ea typeface="ヒラギノ角ゴ Pro W3" charset="-128"/>
              </a:rPr>
              <a:t> generation test is not available and a 3</a:t>
            </a:r>
            <a:r>
              <a:rPr lang="en-US" altLang="en-US" baseline="30000" smtClean="0">
                <a:ea typeface="ヒラギノ角ゴ Pro W3" charset="-128"/>
              </a:rPr>
              <a:t>rd</a:t>
            </a:r>
            <a:r>
              <a:rPr lang="en-US" altLang="en-US" smtClean="0">
                <a:ea typeface="ヒラギノ角ゴ Pro W3" charset="-128"/>
              </a:rPr>
              <a:t> generation test was used, select the “Not applicable” response for the applicable rapid HIV test kit type and contact the MTN Laboratory Center for further guidance. </a:t>
            </a:r>
          </a:p>
          <a:p>
            <a:endParaRPr lang="en-US" altLang="en-US" smtClean="0">
              <a:ea typeface="ヒラギノ角ゴ Pro W3" charset="-128"/>
            </a:endParaRPr>
          </a:p>
        </p:txBody>
      </p:sp>
      <p:sp>
        <p:nvSpPr>
          <p:cNvPr id="242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A947028A-D4EA-4F09-9033-D09DF931DE6A}" type="slidenum">
              <a:rPr lang="en-US" altLang="en-US" sz="1200" smtClean="0"/>
              <a:pPr/>
              <a:t>5</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Laboratory Results CRF has been updated to include an additional item to specify the associated AE term and onset date for an abnormal value that meets AE reporting criteria. This “specify AE” item has been added to the Hemoglobin, Platelets, WBC, Neutrophils, Lymphocytes, AST (SGOT) and ALT (SGPT) items for completion during follow-up, as indicated.  </a:t>
            </a:r>
          </a:p>
          <a:p>
            <a:endParaRPr lang="en-US" altLang="en-US" smtClean="0">
              <a:ea typeface="ヒラギノ角ゴ Pro W3" charset="-128"/>
            </a:endParaRPr>
          </a:p>
        </p:txBody>
      </p:sp>
      <p:sp>
        <p:nvSpPr>
          <p:cNvPr id="243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9F9D998C-EE13-416A-AB79-9F0945117477}" type="slidenum">
              <a:rPr lang="en-US" altLang="en-US" sz="1200" smtClean="0"/>
              <a:pPr/>
              <a:t>6</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item “Last completed visit with participant” has been removed from the Participant Transfer CRF as this administrative question is no longer required within Medidata Rave. The Participant Transfer CRF should be added to the last completed study visit at the transferring site within the Rave database by selecting this form within the Additional Study Procedures CRF (or the Interim Visit Procedures form if the last completed study visit is an interim visit).  </a:t>
            </a:r>
          </a:p>
          <a:p>
            <a:endParaRPr lang="en-US" altLang="en-US" smtClean="0">
              <a:ea typeface="ヒラギノ角ゴ Pro W3" charset="-128"/>
            </a:endParaRPr>
          </a:p>
        </p:txBody>
      </p:sp>
      <p:sp>
        <p:nvSpPr>
          <p:cNvPr id="244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A7710A41-FCD6-4A9B-92D3-9226C499AB55}" type="slidenum">
              <a:rPr lang="en-US" altLang="en-US" sz="1200" smtClean="0"/>
              <a:pPr/>
              <a:t>7</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Pharmacy Ring Dispensation CRF has been updated to remove the “Time vaginal ring(s) dispensed” item as it has been determined that the time at which each ring has been dispensed is not needed within the clinical database. In addition, the updated CRF allows for up to three vaginal rings to be dispensed at a study visit (i.e., the “Vaginal Ring #4” items have been removed from this CRF). Please refer to SSP section 9.1 for further guidance on ring dispensation. </a:t>
            </a:r>
          </a:p>
          <a:p>
            <a:endParaRPr lang="en-US" altLang="en-US" smtClean="0">
              <a:ea typeface="ヒラギノ角ゴ Pro W3" charset="-128"/>
            </a:endParaRPr>
          </a:p>
        </p:txBody>
      </p:sp>
      <p:sp>
        <p:nvSpPr>
          <p:cNvPr id="245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24136537-57B3-4ADD-8F01-6A79B1247BCB}" type="slidenum">
              <a:rPr lang="en-US" altLang="en-US" sz="1200" smtClean="0"/>
              <a:pPr/>
              <a:t>8</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Two optional text fields have been added to the item “Were any new pelvic finding AEs reported at this visit?” in the event that more than one associated AE has been reported. Note that if a new pelvic finding AE is reported at a study visit (i.e., if this item is marked “Yes”), at least one AE term and onset date must be specified. For example, if a pelvic finding of cervical erythema is reported at a study visit and documented on the Pelvic Exam CRF, specify the associated AE within the first line provided and leave the two additional fields blank.  </a:t>
            </a:r>
          </a:p>
          <a:p>
            <a:endParaRPr lang="en-US" altLang="en-US" smtClean="0">
              <a:ea typeface="ヒラギノ角ゴ Pro W3" charset="-128"/>
            </a:endParaRPr>
          </a:p>
        </p:txBody>
      </p:sp>
      <p:sp>
        <p:nvSpPr>
          <p:cNvPr id="246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07D483DA-E117-4621-8BB0-6E22C03E92F8}" type="slidenum">
              <a:rPr lang="en-US" altLang="en-US" sz="1200" smtClean="0"/>
              <a:pPr/>
              <a:t>9</a:t>
            </a:fld>
            <a:endParaRPr lang="en-US"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An erroneous item within the T CELL subsets item with response options ‘positive’ and ‘negative’ has been removed from the Seroconverter Laboratory Results CRF. </a:t>
            </a:r>
          </a:p>
          <a:p>
            <a:endParaRPr lang="en-US" altLang="en-US" smtClean="0">
              <a:ea typeface="ヒラギノ角ゴ Pro W3" charset="-128"/>
            </a:endParaRPr>
          </a:p>
        </p:txBody>
      </p:sp>
      <p:sp>
        <p:nvSpPr>
          <p:cNvPr id="247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9376296F-8644-4413-8A84-155CB3D8724A}" type="slidenum">
              <a:rPr lang="en-US" altLang="en-US" sz="1200" smtClean="0"/>
              <a:pPr/>
              <a:t>10</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ヒラギノ角ゴ Pro W3" charset="-128"/>
              </a:rPr>
              <a:t>The item “How many people did this benefit involve?” has been removed from the log form as this administrative question is no longer needed. If the reported social benefit involves someone other than the participant, select the type of relationship the social benefit involved for up to three persons (Person 1, Person 2, and/or Person 3). </a:t>
            </a:r>
          </a:p>
          <a:p>
            <a:endParaRPr lang="en-US" altLang="en-US" smtClean="0">
              <a:ea typeface="ヒラギノ角ゴ Pro W3" charset="-128"/>
            </a:endParaRPr>
          </a:p>
        </p:txBody>
      </p:sp>
      <p:sp>
        <p:nvSpPr>
          <p:cNvPr id="248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ヒラギノ角ゴ Pro W3" charset="-128"/>
              </a:defRPr>
            </a:lvl1pPr>
            <a:lvl2pPr marL="742950" indent="-285750">
              <a:defRPr sz="2400">
                <a:solidFill>
                  <a:schemeClr val="tx1"/>
                </a:solidFill>
                <a:latin typeface="Times New Roman" pitchFamily="18" charset="0"/>
                <a:ea typeface="ヒラギノ角ゴ Pro W3" charset="-128"/>
              </a:defRPr>
            </a:lvl2pPr>
            <a:lvl3pPr marL="1143000" indent="-228600">
              <a:defRPr sz="2400">
                <a:solidFill>
                  <a:schemeClr val="tx1"/>
                </a:solidFill>
                <a:latin typeface="Times New Roman" pitchFamily="18" charset="0"/>
                <a:ea typeface="ヒラギノ角ゴ Pro W3" charset="-128"/>
              </a:defRPr>
            </a:lvl3pPr>
            <a:lvl4pPr marL="1600200" indent="-228600">
              <a:defRPr sz="2400">
                <a:solidFill>
                  <a:schemeClr val="tx1"/>
                </a:solidFill>
                <a:latin typeface="Times New Roman" pitchFamily="18" charset="0"/>
                <a:ea typeface="ヒラギノ角ゴ Pro W3" charset="-128"/>
              </a:defRPr>
            </a:lvl4pPr>
            <a:lvl5pPr marL="2057400" indent="-228600">
              <a:defRPr sz="2400">
                <a:solidFill>
                  <a:schemeClr val="tx1"/>
                </a:solidFill>
                <a:latin typeface="Times New Roman" pitchFamily="18"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charset="-128"/>
              </a:defRPr>
            </a:lvl9pPr>
          </a:lstStyle>
          <a:p>
            <a:fld id="{1D139548-6698-411A-A8C2-863ED4714F88}" type="slidenum">
              <a:rPr lang="en-US" altLang="en-US" sz="1200" smtClean="0"/>
              <a:pPr/>
              <a:t>11</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724290-6296-4ADE-B6D0-439D4182A76B}"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230330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24290-6296-4ADE-B6D0-439D4182A76B}"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367281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24290-6296-4ADE-B6D0-439D4182A76B}"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132587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24290-6296-4ADE-B6D0-439D4182A76B}"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302731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24290-6296-4ADE-B6D0-439D4182A76B}"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290078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724290-6296-4ADE-B6D0-439D4182A76B}"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192359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24290-6296-4ADE-B6D0-439D4182A76B}"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37811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724290-6296-4ADE-B6D0-439D4182A76B}"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336905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24290-6296-4ADE-B6D0-439D4182A76B}"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223002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24290-6296-4ADE-B6D0-439D4182A76B}"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22972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24290-6296-4ADE-B6D0-439D4182A76B}"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99DCA-3930-492C-BD3E-5CAD229D6FD1}" type="slidenum">
              <a:rPr lang="en-US" smtClean="0"/>
              <a:t>‹#›</a:t>
            </a:fld>
            <a:endParaRPr lang="en-US"/>
          </a:p>
        </p:txBody>
      </p:sp>
    </p:spTree>
    <p:extLst>
      <p:ext uri="{BB962C8B-B14F-4D97-AF65-F5344CB8AC3E}">
        <p14:creationId xmlns:p14="http://schemas.microsoft.com/office/powerpoint/2010/main" val="1296612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24290-6296-4ADE-B6D0-439D4182A76B}" type="datetimeFigureOut">
              <a:rPr lang="en-US" smtClean="0"/>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99DCA-3930-492C-BD3E-5CAD229D6FD1}" type="slidenum">
              <a:rPr lang="en-US" smtClean="0"/>
              <a:t>‹#›</a:t>
            </a:fld>
            <a:endParaRPr lang="en-US"/>
          </a:p>
        </p:txBody>
      </p:sp>
    </p:spTree>
    <p:extLst>
      <p:ext uri="{BB962C8B-B14F-4D97-AF65-F5344CB8AC3E}">
        <p14:creationId xmlns:p14="http://schemas.microsoft.com/office/powerpoint/2010/main" val="226039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berthia@scharp.org" TargetMode="External"/><Relationship Id="rId2" Type="http://schemas.openxmlformats.org/officeDocument/2006/relationships/hyperlink" Target="mailto:mapeda@scharp.org"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MTN-025 </a:t>
            </a:r>
            <a:r>
              <a:rPr lang="en-US" dirty="0"/>
              <a:t>Data Communiqué #1</a:t>
            </a:r>
            <a:r>
              <a:rPr lang="en-US" b="1" dirty="0">
                <a:latin typeface="Bodoni MT" pitchFamily="18" charset="0"/>
              </a:rPr>
              <a:t> </a:t>
            </a:r>
            <a:endParaRPr lang="en-US" dirty="0"/>
          </a:p>
        </p:txBody>
      </p:sp>
      <p:sp>
        <p:nvSpPr>
          <p:cNvPr id="3" name="Subtitle 2"/>
          <p:cNvSpPr>
            <a:spLocks noGrp="1"/>
          </p:cNvSpPr>
          <p:nvPr>
            <p:ph type="subTitle" idx="1"/>
          </p:nvPr>
        </p:nvSpPr>
        <p:spPr/>
        <p:txBody>
          <a:bodyPr/>
          <a:lstStyle/>
          <a:p>
            <a:r>
              <a:rPr lang="en-US" dirty="0" smtClean="0"/>
              <a:t>CRF Updates</a:t>
            </a:r>
            <a:endParaRPr lang="en-US" dirty="0"/>
          </a:p>
        </p:txBody>
      </p:sp>
    </p:spTree>
    <p:extLst>
      <p:ext uri="{BB962C8B-B14F-4D97-AF65-F5344CB8AC3E}">
        <p14:creationId xmlns:p14="http://schemas.microsoft.com/office/powerpoint/2010/main" val="397241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6979"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80"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8. Seroconverter Laboratory Results</a:t>
            </a:r>
          </a:p>
        </p:txBody>
      </p:sp>
      <p:sp>
        <p:nvSpPr>
          <p:cNvPr id="5" name="Content Placeholder 1"/>
          <p:cNvSpPr txBox="1">
            <a:spLocks/>
          </p:cNvSpPr>
          <p:nvPr/>
        </p:nvSpPr>
        <p:spPr bwMode="auto">
          <a:xfrm>
            <a:off x="457200" y="2760663"/>
            <a:ext cx="1812925"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0" indent="0">
              <a:defRPr/>
            </a:pPr>
            <a:r>
              <a:rPr lang="en-US" altLang="en-US" kern="0" dirty="0" smtClean="0">
                <a:ea typeface="ヒラギノ角ゴ Pro W3" charset="-128"/>
              </a:rPr>
              <a:t>Erroneous item within T CELL subsets item removed</a:t>
            </a:r>
            <a:endParaRPr lang="en-US" altLang="en-US" kern="0" dirty="0">
              <a:ea typeface="ヒラギノ角ゴ Pro W3" charset="-128"/>
            </a:endParaRPr>
          </a:p>
        </p:txBody>
      </p:sp>
      <p:pic>
        <p:nvPicPr>
          <p:cNvPr id="12698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24125" y="2673350"/>
            <a:ext cx="5667375"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2715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8003"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4"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9. Social Benefit Log</a:t>
            </a:r>
          </a:p>
        </p:txBody>
      </p:sp>
      <p:sp>
        <p:nvSpPr>
          <p:cNvPr id="5" name="Content Placeholder 1"/>
          <p:cNvSpPr txBox="1">
            <a:spLocks/>
          </p:cNvSpPr>
          <p:nvPr/>
        </p:nvSpPr>
        <p:spPr bwMode="auto">
          <a:xfrm>
            <a:off x="457200" y="2746375"/>
            <a:ext cx="3108325"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0" indent="0">
              <a:defRPr/>
            </a:pPr>
            <a:r>
              <a:rPr lang="en-US" altLang="en-US" kern="0" dirty="0" smtClean="0">
                <a:ea typeface="ヒラギノ角ゴ Pro W3" charset="-128"/>
              </a:rPr>
              <a:t>Item “How many people did this benefit involve?” has been removed from the form.  </a:t>
            </a:r>
            <a:endParaRPr lang="en-US" altLang="en-US" kern="0" dirty="0">
              <a:ea typeface="ヒラギノ角ゴ Pro W3" charset="-128"/>
            </a:endParaRPr>
          </a:p>
        </p:txBody>
      </p:sp>
      <p:pic>
        <p:nvPicPr>
          <p:cNvPr id="12800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5400" y="1912938"/>
            <a:ext cx="4143375" cy="422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607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9027"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8"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10. Specimen Storage</a:t>
            </a:r>
          </a:p>
        </p:txBody>
      </p:sp>
      <p:sp>
        <p:nvSpPr>
          <p:cNvPr id="5" name="Content Placeholder 1"/>
          <p:cNvSpPr txBox="1">
            <a:spLocks/>
          </p:cNvSpPr>
          <p:nvPr/>
        </p:nvSpPr>
        <p:spPr bwMode="auto">
          <a:xfrm>
            <a:off x="457200" y="2057400"/>
            <a:ext cx="8458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0" indent="0">
              <a:defRPr/>
            </a:pPr>
            <a:r>
              <a:rPr lang="en-US" altLang="en-US" kern="0" dirty="0" smtClean="0">
                <a:ea typeface="ヒラギノ角ゴ Pro W3" charset="-128"/>
              </a:rPr>
              <a:t>Item requesting reason when plasma is ‘not stored/not required’ has been updated to be required when plasma is ‘not stored’ at expected visits. </a:t>
            </a:r>
            <a:endParaRPr lang="en-US" altLang="en-US" kern="0" dirty="0">
              <a:ea typeface="ヒラギノ角ゴ Pro W3" charset="-128"/>
            </a:endParaRPr>
          </a:p>
        </p:txBody>
      </p:sp>
      <p:pic>
        <p:nvPicPr>
          <p:cNvPr id="12903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763963"/>
            <a:ext cx="8139113"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479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30051"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Content Placeholder 1"/>
          <p:cNvSpPr>
            <a:spLocks noGrp="1"/>
          </p:cNvSpPr>
          <p:nvPr>
            <p:ph idx="1"/>
          </p:nvPr>
        </p:nvSpPr>
        <p:spPr>
          <a:xfrm>
            <a:off x="457200" y="1262063"/>
            <a:ext cx="8229600" cy="665162"/>
          </a:xfrm>
        </p:spPr>
        <p:txBody>
          <a:bodyPr/>
          <a:lstStyle/>
          <a:p>
            <a:r>
              <a:rPr lang="en-US" altLang="en-US" smtClean="0">
                <a:ea typeface="ヒラギノ角ゴ Pro W3" charset="-128"/>
              </a:rPr>
              <a:t>11. Vaginal Ring Tracking Log</a:t>
            </a:r>
          </a:p>
        </p:txBody>
      </p:sp>
      <p:sp>
        <p:nvSpPr>
          <p:cNvPr id="5" name="Content Placeholder 1"/>
          <p:cNvSpPr txBox="1">
            <a:spLocks/>
          </p:cNvSpPr>
          <p:nvPr/>
        </p:nvSpPr>
        <p:spPr bwMode="auto">
          <a:xfrm>
            <a:off x="288925" y="2133600"/>
            <a:ext cx="29273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0" indent="0">
              <a:defRPr/>
            </a:pPr>
            <a:r>
              <a:rPr lang="en-US" altLang="en-US" sz="2400" kern="0" dirty="0" smtClean="0">
                <a:ea typeface="ヒラギノ角ゴ Pro W3" charset="-128"/>
              </a:rPr>
              <a:t>Additional rows have been added to the paper Vaginal Ring Tracking Log CRF to provide space in documenting provision and return of rings</a:t>
            </a:r>
          </a:p>
        </p:txBody>
      </p:sp>
      <p:pic>
        <p:nvPicPr>
          <p:cNvPr id="13005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49663" y="2362200"/>
            <a:ext cx="5033962" cy="2955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573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ltLang="en-US" smtClean="0">
                <a:ea typeface="ヒラギノ角ゴ Pro W3" charset="-128"/>
              </a:rPr>
              <a:t>HOPE Migration II – Fall, 2016 </a:t>
            </a:r>
          </a:p>
        </p:txBody>
      </p:sp>
      <p:sp>
        <p:nvSpPr>
          <p:cNvPr id="87043" name="Content Placeholder 2"/>
          <p:cNvSpPr>
            <a:spLocks noGrp="1"/>
          </p:cNvSpPr>
          <p:nvPr>
            <p:ph idx="1"/>
          </p:nvPr>
        </p:nvSpPr>
        <p:spPr/>
        <p:txBody>
          <a:bodyPr>
            <a:normAutofit lnSpcReduction="10000"/>
          </a:bodyPr>
          <a:lstStyle/>
          <a:p>
            <a:pPr>
              <a:defRPr/>
            </a:pPr>
            <a:r>
              <a:rPr lang="en-US" altLang="en-US" dirty="0" smtClean="0">
                <a:ea typeface="ヒラギノ角ゴ Pro W3" charset="-128"/>
              </a:rPr>
              <a:t>A second migration is planned for this fall to update the database by:</a:t>
            </a:r>
          </a:p>
          <a:p>
            <a:pPr>
              <a:defRPr/>
            </a:pPr>
            <a:endParaRPr lang="en-US" altLang="en-US" dirty="0">
              <a:ea typeface="ヒラギノ角ゴ Pro W3" charset="-128"/>
            </a:endParaRPr>
          </a:p>
          <a:p>
            <a:pPr marL="514350" indent="-514350">
              <a:buFont typeface="+mj-lt"/>
              <a:buAutoNum type="arabicPeriod"/>
              <a:defRPr/>
            </a:pPr>
            <a:r>
              <a:rPr lang="en-US" altLang="en-US" dirty="0" smtClean="0">
                <a:ea typeface="ヒラギノ角ゴ Pro W3" charset="-128"/>
              </a:rPr>
              <a:t>New </a:t>
            </a:r>
            <a:r>
              <a:rPr lang="en-US" altLang="en-US" dirty="0" err="1" smtClean="0">
                <a:ea typeface="ヒラギノ角ゴ Pro W3" charset="-128"/>
              </a:rPr>
              <a:t>eCRF</a:t>
            </a:r>
            <a:r>
              <a:rPr lang="en-US" altLang="en-US" dirty="0" smtClean="0">
                <a:ea typeface="ヒラギノ角ゴ Pro W3" charset="-128"/>
              </a:rPr>
              <a:t> to provide sites with residual drug data per participant </a:t>
            </a:r>
          </a:p>
          <a:p>
            <a:pPr marL="514350" indent="-514350">
              <a:buFont typeface="+mj-lt"/>
              <a:buAutoNum type="arabicPeriod"/>
              <a:defRPr/>
            </a:pPr>
            <a:r>
              <a:rPr lang="en-US" dirty="0"/>
              <a:t>Additional </a:t>
            </a:r>
            <a:r>
              <a:rPr lang="en-US" dirty="0" smtClean="0"/>
              <a:t>dynamic drop-down item </a:t>
            </a:r>
            <a:r>
              <a:rPr lang="en-US" dirty="0"/>
              <a:t>to specify the associated AE term and onset date for an abnormal value that meets AE reporting </a:t>
            </a:r>
            <a:r>
              <a:rPr lang="en-US" dirty="0" smtClean="0"/>
              <a:t>criteria</a:t>
            </a:r>
            <a:endParaRPr lang="en-US" altLang="en-US" dirty="0" smtClean="0">
              <a:ea typeface="ヒラギノ角ゴ Pro W3" charset="-128"/>
            </a:endParaRPr>
          </a:p>
          <a:p>
            <a:pPr marL="514350" indent="-514350">
              <a:buFont typeface="+mj-lt"/>
              <a:buAutoNum type="arabicPeriod"/>
              <a:defRPr/>
            </a:pPr>
            <a:endParaRPr lang="en-US" altLang="en-US" dirty="0" smtClean="0">
              <a:ea typeface="ヒラギノ角ゴ Pro W3" charset="-128"/>
            </a:endParaRPr>
          </a:p>
          <a:p>
            <a:pPr marL="457200" indent="-457200">
              <a:buFontTx/>
              <a:buChar char="-"/>
              <a:defRPr/>
            </a:pPr>
            <a:endParaRPr lang="en-US" altLang="en-US" dirty="0" smtClean="0">
              <a:ea typeface="ヒラギノ角ゴ Pro W3" charset="-128"/>
            </a:endParaRPr>
          </a:p>
        </p:txBody>
      </p:sp>
      <p:pic>
        <p:nvPicPr>
          <p:cNvPr id="131076" name="Picture 7" descr="C:\Users\amayo\AppData\Local\Microsoft\Windows\Temporary Internet Files\Content.Outlook\HHF5TJ64\Hope_Study_1Tag_PMS (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8662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altLang="en-US" smtClean="0">
                <a:ea typeface="ヒラギノ角ゴ Pro W3" charset="-128"/>
              </a:rPr>
              <a:t>Questions</a:t>
            </a:r>
          </a:p>
        </p:txBody>
      </p:sp>
      <p:sp>
        <p:nvSpPr>
          <p:cNvPr id="149507" name="Content Placeholder 2"/>
          <p:cNvSpPr>
            <a:spLocks noGrp="1"/>
          </p:cNvSpPr>
          <p:nvPr>
            <p:ph idx="1"/>
          </p:nvPr>
        </p:nvSpPr>
        <p:spPr>
          <a:xfrm>
            <a:off x="212725" y="1262063"/>
            <a:ext cx="8474075" cy="4800600"/>
          </a:xfrm>
        </p:spPr>
        <p:txBody>
          <a:bodyPr>
            <a:normAutofit/>
          </a:bodyPr>
          <a:lstStyle/>
          <a:p>
            <a:pPr marL="0" indent="0">
              <a:buNone/>
              <a:defRPr/>
            </a:pPr>
            <a:r>
              <a:rPr lang="en-US" altLang="en-US" dirty="0" smtClean="0">
                <a:ea typeface="ヒラギノ角ゴ Pro W3" charset="-128"/>
              </a:rPr>
              <a:t>Please contact </a:t>
            </a:r>
            <a:r>
              <a:rPr lang="en-US" altLang="en-US" dirty="0" smtClean="0">
                <a:ea typeface="ヒラギノ角ゴ Pro W3" charset="-128"/>
              </a:rPr>
              <a:t>SCHARP CDMs Melissa Peda (</a:t>
            </a:r>
            <a:r>
              <a:rPr lang="en-US" altLang="en-US" dirty="0" smtClean="0">
                <a:ea typeface="ヒラギノ角ゴ Pro W3" charset="-128"/>
                <a:hlinkClick r:id="rId2"/>
              </a:rPr>
              <a:t>mapeda@scharp.org</a:t>
            </a:r>
            <a:r>
              <a:rPr lang="en-US" altLang="en-US" dirty="0" smtClean="0">
                <a:ea typeface="ヒラギノ角ゴ Pro W3" charset="-128"/>
              </a:rPr>
              <a:t>) and Jen Berthiaume (</a:t>
            </a:r>
            <a:r>
              <a:rPr lang="en-US" altLang="en-US" dirty="0" smtClean="0">
                <a:ea typeface="ヒラギノ角ゴ Pro W3" charset="-128"/>
                <a:hlinkClick r:id="rId3"/>
              </a:rPr>
              <a:t>jberthia@scharp.org</a:t>
            </a:r>
            <a:r>
              <a:rPr lang="en-US" altLang="en-US" dirty="0" smtClean="0">
                <a:ea typeface="ヒラギノ角ゴ Pro W3" charset="-128"/>
              </a:rPr>
              <a:t>) </a:t>
            </a:r>
            <a:r>
              <a:rPr lang="en-US" altLang="en-US" dirty="0" smtClean="0">
                <a:ea typeface="ヒラギノ角ゴ Pro W3" charset="-128"/>
              </a:rPr>
              <a:t>for any questions about this slide presentation or Data </a:t>
            </a:r>
            <a:r>
              <a:rPr lang="en-US" dirty="0" smtClean="0"/>
              <a:t>Communiqué </a:t>
            </a:r>
            <a:r>
              <a:rPr lang="en-US" dirty="0"/>
              <a:t>#1</a:t>
            </a:r>
          </a:p>
          <a:p>
            <a:pPr marL="0" indent="0">
              <a:buNone/>
              <a:defRPr/>
            </a:pPr>
            <a:endParaRPr lang="en-US" altLang="en-US" dirty="0" smtClean="0">
              <a:ea typeface="ヒラギノ角ゴ Pro W3" charset="-128"/>
            </a:endParaRPr>
          </a:p>
        </p:txBody>
      </p:sp>
      <p:pic>
        <p:nvPicPr>
          <p:cNvPr id="132100" name="Picture 7" descr="C:\Users\amayo\AppData\Local\Microsoft\Windows\Temporary Internet Files\Content.Outlook\HHF5TJ64\Hope_Study_1Tag_PMS (00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060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normAutofit fontScale="90000"/>
          </a:bodyPr>
          <a:lstStyle/>
          <a:p>
            <a:r>
              <a:rPr lang="en-US" altLang="en-US" smtClean="0">
                <a:ea typeface="ヒラギノ角ゴ Pro W3" charset="-128"/>
              </a:rPr>
              <a:t>HOPE Migration – September 13, 2016 </a:t>
            </a:r>
          </a:p>
        </p:txBody>
      </p:sp>
      <p:sp>
        <p:nvSpPr>
          <p:cNvPr id="118787" name="Content Placeholder 2"/>
          <p:cNvSpPr>
            <a:spLocks noGrp="1"/>
          </p:cNvSpPr>
          <p:nvPr>
            <p:ph idx="1"/>
          </p:nvPr>
        </p:nvSpPr>
        <p:spPr/>
        <p:txBody>
          <a:bodyPr>
            <a:normAutofit fontScale="92500" lnSpcReduction="20000"/>
          </a:bodyPr>
          <a:lstStyle/>
          <a:p>
            <a:pPr marL="457200" indent="-457200">
              <a:buFont typeface="Wingdings" pitchFamily="2" charset="2"/>
              <a:buChar char="§"/>
            </a:pPr>
            <a:r>
              <a:rPr lang="en-US" altLang="en-US" smtClean="0">
                <a:ea typeface="ヒラギノ角ゴ Pro W3" charset="-128"/>
              </a:rPr>
              <a:t>The MTN-025 database was updated to incorporate a number of CRF updates, as outlined in Data Communique #1 (19 SEP 2016)</a:t>
            </a:r>
          </a:p>
          <a:p>
            <a:pPr marL="457200" indent="-457200">
              <a:buFont typeface="Wingdings" pitchFamily="2" charset="2"/>
              <a:buChar char="§"/>
            </a:pPr>
            <a:endParaRPr lang="en-US" altLang="en-US" smtClean="0">
              <a:ea typeface="ヒラギノ角ゴ Pro W3" charset="-128"/>
            </a:endParaRPr>
          </a:p>
          <a:p>
            <a:pPr marL="457200" indent="-457200">
              <a:buFont typeface="Wingdings" pitchFamily="2" charset="2"/>
              <a:buChar char="§"/>
            </a:pPr>
            <a:r>
              <a:rPr lang="en-US" altLang="en-US" smtClean="0">
                <a:ea typeface="ヒラギノ角ゴ Pro W3" charset="-128"/>
              </a:rPr>
              <a:t>Completion of eCRFs within Medidata Rave from this date forward incorporates these changes</a:t>
            </a:r>
          </a:p>
          <a:p>
            <a:pPr marL="457200" indent="-457200">
              <a:buFont typeface="Wingdings" pitchFamily="2" charset="2"/>
              <a:buChar char="§"/>
            </a:pPr>
            <a:endParaRPr lang="en-US" altLang="en-US" smtClean="0">
              <a:ea typeface="ヒラギノ角ゴ Pro W3" charset="-128"/>
            </a:endParaRPr>
          </a:p>
          <a:p>
            <a:pPr marL="457200" indent="-457200">
              <a:buFont typeface="Wingdings" pitchFamily="2" charset="2"/>
              <a:buChar char="§"/>
            </a:pPr>
            <a:r>
              <a:rPr lang="en-US" altLang="en-US" smtClean="0">
                <a:ea typeface="ヒラギノ角ゴ Pro W3" charset="-128"/>
              </a:rPr>
              <a:t>Applicable paper CRFs have been versioned to 2.0 within visit packets and are available on Atlas with these changes </a:t>
            </a:r>
          </a:p>
        </p:txBody>
      </p:sp>
      <p:pic>
        <p:nvPicPr>
          <p:cNvPr id="118788" name="Picture 7" descr="C:\Users\amayo\AppData\Local\Microsoft\Windows\Temporary Internet Files\Content.Outlook\HHF5TJ64\Hope_Study_1Tag_PMS (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446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19811"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2" name="Content Placeholder 1"/>
          <p:cNvSpPr>
            <a:spLocks noGrp="1"/>
          </p:cNvSpPr>
          <p:nvPr>
            <p:ph idx="1"/>
          </p:nvPr>
        </p:nvSpPr>
        <p:spPr>
          <a:xfrm>
            <a:off x="457200" y="1262063"/>
            <a:ext cx="8229600" cy="1085850"/>
          </a:xfrm>
        </p:spPr>
        <p:txBody>
          <a:bodyPr>
            <a:normAutofit lnSpcReduction="10000"/>
          </a:bodyPr>
          <a:lstStyle/>
          <a:p>
            <a:r>
              <a:rPr lang="en-US" altLang="en-US" smtClean="0">
                <a:ea typeface="ヒラギノ角ゴ Pro W3" charset="-128"/>
              </a:rPr>
              <a:t>1. Baseline Behavior Assessment and </a:t>
            </a:r>
          </a:p>
          <a:p>
            <a:r>
              <a:rPr lang="en-US" altLang="en-US" smtClean="0">
                <a:ea typeface="ヒラギノ角ゴ Pro W3" charset="-128"/>
              </a:rPr>
              <a:t>Behavior Assessment</a:t>
            </a:r>
          </a:p>
        </p:txBody>
      </p:sp>
      <p:sp>
        <p:nvSpPr>
          <p:cNvPr id="5" name="Content Placeholder 1"/>
          <p:cNvSpPr txBox="1">
            <a:spLocks/>
          </p:cNvSpPr>
          <p:nvPr/>
        </p:nvSpPr>
        <p:spPr bwMode="auto">
          <a:xfrm>
            <a:off x="106363" y="2347913"/>
            <a:ext cx="3521075"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a:buFont typeface="Wingdings" panose="05000000000000000000" pitchFamily="2" charset="2"/>
              <a:buChar char="§"/>
              <a:defRPr/>
            </a:pPr>
            <a:r>
              <a:rPr lang="en-US" altLang="en-US" sz="2400" kern="0" dirty="0" smtClean="0">
                <a:ea typeface="ヒラギノ角ゴ Pro W3" charset="-128"/>
              </a:rPr>
              <a:t>Items 11c1 on BBA and 8c1 on the BA updated from “If yes, please specify” to “Specify”</a:t>
            </a:r>
          </a:p>
          <a:p>
            <a:pPr>
              <a:buFont typeface="Wingdings" panose="05000000000000000000" pitchFamily="2" charset="2"/>
              <a:buChar char="§"/>
              <a:defRPr/>
            </a:pPr>
            <a:r>
              <a:rPr lang="en-US" altLang="en-US" sz="2400" kern="0" dirty="0" smtClean="0">
                <a:ea typeface="ヒラギノ角ゴ Pro W3" charset="-128"/>
              </a:rPr>
              <a:t>Instruction corrected to specific items referenced</a:t>
            </a:r>
            <a:endParaRPr lang="en-US" altLang="en-US" sz="2400" kern="0" dirty="0">
              <a:ea typeface="ヒラギノ角ゴ Pro W3" charset="-128"/>
            </a:endParaRPr>
          </a:p>
        </p:txBody>
      </p:sp>
      <p:pic>
        <p:nvPicPr>
          <p:cNvPr id="11981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7438" y="2378075"/>
            <a:ext cx="54102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5"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27438" y="3478213"/>
            <a:ext cx="5349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6"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627438" y="4676775"/>
            <a:ext cx="5287962"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38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0835"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6"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2. Clinical Product Hold/Discontinuation Log</a:t>
            </a:r>
          </a:p>
        </p:txBody>
      </p:sp>
      <p:sp>
        <p:nvSpPr>
          <p:cNvPr id="5" name="Content Placeholder 1"/>
          <p:cNvSpPr txBox="1">
            <a:spLocks/>
          </p:cNvSpPr>
          <p:nvPr/>
        </p:nvSpPr>
        <p:spPr bwMode="auto">
          <a:xfrm>
            <a:off x="457200" y="2232025"/>
            <a:ext cx="8034338"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0" indent="0">
              <a:defRPr/>
            </a:pPr>
            <a:r>
              <a:rPr lang="en-US" sz="2400" dirty="0"/>
              <a:t>“Date of last study product use” item on the Clinical Product Hold/Discontinuation Log CRF has been updated to include an additional response,” Participant never used </a:t>
            </a:r>
            <a:r>
              <a:rPr lang="en-US" sz="2400" dirty="0" smtClean="0"/>
              <a:t>ring</a:t>
            </a:r>
            <a:r>
              <a:rPr lang="en-US" sz="2400" dirty="0"/>
              <a:t>”. </a:t>
            </a:r>
            <a:endParaRPr lang="en-US" altLang="en-US" sz="2400" kern="0" dirty="0">
              <a:ea typeface="ヒラギノ角ゴ Pro W3" charset="-128"/>
            </a:endParaRPr>
          </a:p>
        </p:txBody>
      </p:sp>
      <p:grpSp>
        <p:nvGrpSpPr>
          <p:cNvPr id="120838" name="Group 5"/>
          <p:cNvGrpSpPr>
            <a:grpSpLocks/>
          </p:cNvGrpSpPr>
          <p:nvPr/>
        </p:nvGrpSpPr>
        <p:grpSpPr bwMode="auto">
          <a:xfrm>
            <a:off x="1196975" y="4248150"/>
            <a:ext cx="5818188" cy="1370013"/>
            <a:chOff x="674914" y="4273484"/>
            <a:chExt cx="5143500" cy="981076"/>
          </a:xfrm>
        </p:grpSpPr>
        <p:pic>
          <p:nvPicPr>
            <p:cNvPr id="12083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4914" y="4273485"/>
              <a:ext cx="3200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40"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75314" y="4273484"/>
              <a:ext cx="1943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28564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1859"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60"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3. HIV Test Results</a:t>
            </a:r>
          </a:p>
        </p:txBody>
      </p:sp>
      <p:sp>
        <p:nvSpPr>
          <p:cNvPr id="5" name="Content Placeholder 1"/>
          <p:cNvSpPr txBox="1">
            <a:spLocks/>
          </p:cNvSpPr>
          <p:nvPr/>
        </p:nvSpPr>
        <p:spPr bwMode="auto">
          <a:xfrm>
            <a:off x="457200" y="2232025"/>
            <a:ext cx="76041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0" indent="0">
              <a:defRPr/>
            </a:pPr>
            <a:r>
              <a:rPr lang="en-US" dirty="0"/>
              <a:t>The Rapid HIV Test kit type item on the HIV Test Results CRF has been updated to include a ‘Not applicable” response option.</a:t>
            </a:r>
            <a:endParaRPr lang="en-US" altLang="en-US" kern="0" dirty="0">
              <a:ea typeface="ヒラギノ角ゴ Pro W3" charset="-128"/>
            </a:endParaRPr>
          </a:p>
        </p:txBody>
      </p:sp>
      <p:pic>
        <p:nvPicPr>
          <p:cNvPr id="12186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240213"/>
            <a:ext cx="7813675" cy="150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2159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2883"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4"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4. Laboratory Results</a:t>
            </a:r>
          </a:p>
        </p:txBody>
      </p:sp>
      <p:sp>
        <p:nvSpPr>
          <p:cNvPr id="122885" name="Content Placeholder 1"/>
          <p:cNvSpPr txBox="1">
            <a:spLocks/>
          </p:cNvSpPr>
          <p:nvPr/>
        </p:nvSpPr>
        <p:spPr bwMode="auto">
          <a:xfrm>
            <a:off x="457200" y="2347913"/>
            <a:ext cx="7734300"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57200" indent="-457200">
              <a:lnSpc>
                <a:spcPts val="3600"/>
              </a:lnSpc>
              <a:spcBef>
                <a:spcPct val="20000"/>
              </a:spcBef>
              <a:buClr>
                <a:schemeClr val="bg1"/>
              </a:buClr>
              <a:defRPr sz="2800">
                <a:solidFill>
                  <a:srgbClr val="1C3B61"/>
                </a:solidFill>
                <a:latin typeface="Arial" pitchFamily="34" charset="0"/>
                <a:ea typeface="ヒラギノ角ゴ Pro W3" charset="-128"/>
              </a:defRPr>
            </a:lvl1pPr>
            <a:lvl2pPr marL="742950" indent="-285750">
              <a:spcBef>
                <a:spcPct val="20000"/>
              </a:spcBef>
              <a:buClr>
                <a:schemeClr val="bg1"/>
              </a:buClr>
              <a:buSzPct val="90000"/>
              <a:buFont typeface="Times New Roman" pitchFamily="18" charset="0"/>
              <a:buChar char="–"/>
              <a:defRPr sz="2400">
                <a:solidFill>
                  <a:srgbClr val="1C3B61"/>
                </a:solidFill>
                <a:latin typeface="Arial" pitchFamily="34" charset="0"/>
                <a:ea typeface="ヒラギノ角ゴ Pro W3" charset="-128"/>
              </a:defRPr>
            </a:lvl2pPr>
            <a:lvl3pPr marL="1143000" indent="-228600">
              <a:spcBef>
                <a:spcPct val="20000"/>
              </a:spcBef>
              <a:buClr>
                <a:schemeClr val="bg1"/>
              </a:buClr>
              <a:buSzPct val="90000"/>
              <a:buChar char="•"/>
              <a:defRPr sz="2000">
                <a:solidFill>
                  <a:srgbClr val="1C3B61"/>
                </a:solidFill>
                <a:latin typeface="Arial" pitchFamily="34" charset="0"/>
                <a:ea typeface="ヒラギノ角ゴ Pro W3" charset="-128"/>
              </a:defRPr>
            </a:lvl3pPr>
            <a:lvl4pPr marL="1600200" indent="-228600">
              <a:spcBef>
                <a:spcPct val="20000"/>
              </a:spcBef>
              <a:buClr>
                <a:schemeClr val="bg1"/>
              </a:buClr>
              <a:buSzPct val="80000"/>
              <a:buFont typeface="Times New Roman" pitchFamily="18" charset="0"/>
              <a:buChar char="–"/>
              <a:defRPr>
                <a:solidFill>
                  <a:srgbClr val="1C3B61"/>
                </a:solidFill>
                <a:latin typeface="Arial" pitchFamily="34" charset="0"/>
                <a:ea typeface="ヒラギノ角ゴ Pro W3" charset="-128"/>
              </a:defRPr>
            </a:lvl4pPr>
            <a:lvl5pPr marL="2057400" indent="-228600">
              <a:spcBef>
                <a:spcPct val="20000"/>
              </a:spcBef>
              <a:buClr>
                <a:schemeClr val="bg1"/>
              </a:buClr>
              <a:buSzPct val="70000"/>
              <a:buChar char="•"/>
              <a:defRPr>
                <a:solidFill>
                  <a:srgbClr val="1C3B61"/>
                </a:solidFill>
                <a:latin typeface="Arial" pitchFamily="34" charset="0"/>
                <a:ea typeface="ヒラギノ角ゴ Pro W3" charset="-128"/>
              </a:defRPr>
            </a:lvl5pPr>
            <a:lvl6pPr marL="2514600" indent="-228600" eaLnBrk="0" fontAlgn="base" hangingPunct="0">
              <a:spcBef>
                <a:spcPct val="20000"/>
              </a:spcBef>
              <a:spcAft>
                <a:spcPct val="0"/>
              </a:spcAft>
              <a:buClr>
                <a:schemeClr val="bg1"/>
              </a:buClr>
              <a:buSzPct val="70000"/>
              <a:buChar char="•"/>
              <a:defRPr>
                <a:solidFill>
                  <a:srgbClr val="1C3B61"/>
                </a:solidFill>
                <a:latin typeface="Arial" pitchFamily="34" charset="0"/>
                <a:ea typeface="ヒラギノ角ゴ Pro W3" charset="-128"/>
              </a:defRPr>
            </a:lvl6pPr>
            <a:lvl7pPr marL="2971800" indent="-228600" eaLnBrk="0" fontAlgn="base" hangingPunct="0">
              <a:spcBef>
                <a:spcPct val="20000"/>
              </a:spcBef>
              <a:spcAft>
                <a:spcPct val="0"/>
              </a:spcAft>
              <a:buClr>
                <a:schemeClr val="bg1"/>
              </a:buClr>
              <a:buSzPct val="70000"/>
              <a:buChar char="•"/>
              <a:defRPr>
                <a:solidFill>
                  <a:srgbClr val="1C3B61"/>
                </a:solidFill>
                <a:latin typeface="Arial" pitchFamily="34" charset="0"/>
                <a:ea typeface="ヒラギノ角ゴ Pro W3" charset="-128"/>
              </a:defRPr>
            </a:lvl7pPr>
            <a:lvl8pPr marL="3429000" indent="-228600" eaLnBrk="0" fontAlgn="base" hangingPunct="0">
              <a:spcBef>
                <a:spcPct val="20000"/>
              </a:spcBef>
              <a:spcAft>
                <a:spcPct val="0"/>
              </a:spcAft>
              <a:buClr>
                <a:schemeClr val="bg1"/>
              </a:buClr>
              <a:buSzPct val="70000"/>
              <a:buChar char="•"/>
              <a:defRPr>
                <a:solidFill>
                  <a:srgbClr val="1C3B61"/>
                </a:solidFill>
                <a:latin typeface="Arial" pitchFamily="34" charset="0"/>
                <a:ea typeface="ヒラギノ角ゴ Pro W3" charset="-128"/>
              </a:defRPr>
            </a:lvl8pPr>
            <a:lvl9pPr marL="3886200" indent="-228600" eaLnBrk="0" fontAlgn="base" hangingPunct="0">
              <a:spcBef>
                <a:spcPct val="20000"/>
              </a:spcBef>
              <a:spcAft>
                <a:spcPct val="0"/>
              </a:spcAft>
              <a:buClr>
                <a:schemeClr val="bg1"/>
              </a:buClr>
              <a:buSzPct val="70000"/>
              <a:buChar char="•"/>
              <a:defRPr>
                <a:solidFill>
                  <a:srgbClr val="1C3B61"/>
                </a:solidFill>
                <a:latin typeface="Arial" pitchFamily="34" charset="0"/>
                <a:ea typeface="ヒラギノ角ゴ Pro W3" charset="-128"/>
              </a:defRPr>
            </a:lvl9pPr>
          </a:lstStyle>
          <a:p>
            <a:pPr>
              <a:buFontTx/>
              <a:buChar char="•"/>
            </a:pPr>
            <a:r>
              <a:rPr lang="en-US" altLang="en-US"/>
              <a:t>Additional item to specify the associated AE term and onset date for an abnormal value that meets AE reporting criteria</a:t>
            </a:r>
          </a:p>
          <a:p>
            <a:pPr>
              <a:buFontTx/>
              <a:buChar char="•"/>
            </a:pPr>
            <a:r>
              <a:rPr lang="en-US" altLang="en-US"/>
              <a:t>Update has been made to paper CRF and update will be made to clinical database soon</a:t>
            </a:r>
          </a:p>
        </p:txBody>
      </p:sp>
    </p:spTree>
    <p:extLst>
      <p:ext uri="{BB962C8B-B14F-4D97-AF65-F5344CB8AC3E}">
        <p14:creationId xmlns:p14="http://schemas.microsoft.com/office/powerpoint/2010/main" val="2057842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3907"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5. Participant Transfer</a:t>
            </a:r>
          </a:p>
        </p:txBody>
      </p:sp>
      <p:sp>
        <p:nvSpPr>
          <p:cNvPr id="5" name="Content Placeholder 1"/>
          <p:cNvSpPr txBox="1">
            <a:spLocks/>
          </p:cNvSpPr>
          <p:nvPr/>
        </p:nvSpPr>
        <p:spPr bwMode="auto">
          <a:xfrm>
            <a:off x="457200" y="2513013"/>
            <a:ext cx="8458200" cy="129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457200" indent="-457200">
              <a:buFont typeface="Wingdings" panose="05000000000000000000" pitchFamily="2" charset="2"/>
              <a:buChar char="§"/>
              <a:defRPr/>
            </a:pPr>
            <a:r>
              <a:rPr lang="en-US" altLang="en-US" kern="0" dirty="0" smtClean="0">
                <a:ea typeface="ヒラギノ角ゴ Pro W3" charset="-128"/>
              </a:rPr>
              <a:t>“Last completed visit with participant” item removed</a:t>
            </a:r>
            <a:endParaRPr lang="en-US" altLang="en-US" kern="0" dirty="0">
              <a:ea typeface="ヒラギノ角ゴ Pro W3" charset="-128"/>
            </a:endParaRPr>
          </a:p>
        </p:txBody>
      </p:sp>
      <p:grpSp>
        <p:nvGrpSpPr>
          <p:cNvPr id="123910" name="Group 3"/>
          <p:cNvGrpSpPr>
            <a:grpSpLocks/>
          </p:cNvGrpSpPr>
          <p:nvPr/>
        </p:nvGrpSpPr>
        <p:grpSpPr bwMode="auto">
          <a:xfrm>
            <a:off x="222250" y="4022725"/>
            <a:ext cx="8693150" cy="1371600"/>
            <a:chOff x="222550" y="4023360"/>
            <a:chExt cx="8692850" cy="1371600"/>
          </a:xfrm>
        </p:grpSpPr>
        <p:pic>
          <p:nvPicPr>
            <p:cNvPr id="12391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2550" y="4023360"/>
              <a:ext cx="39909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12"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10050" y="4375785"/>
              <a:ext cx="47053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21000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4931"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32"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6. Pharmacy Ring Dispensation</a:t>
            </a:r>
          </a:p>
        </p:txBody>
      </p:sp>
      <p:sp>
        <p:nvSpPr>
          <p:cNvPr id="5" name="Content Placeholder 1"/>
          <p:cNvSpPr txBox="1">
            <a:spLocks/>
          </p:cNvSpPr>
          <p:nvPr/>
        </p:nvSpPr>
        <p:spPr bwMode="auto">
          <a:xfrm>
            <a:off x="93663" y="2087563"/>
            <a:ext cx="3521075"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457200" indent="-457200">
              <a:buFont typeface="Wingdings" panose="05000000000000000000" pitchFamily="2" charset="2"/>
              <a:buChar char="§"/>
              <a:defRPr/>
            </a:pPr>
            <a:r>
              <a:rPr lang="en-US" altLang="en-US" kern="0" dirty="0" smtClean="0">
                <a:ea typeface="ヒラギノ角ゴ Pro W3" charset="-128"/>
              </a:rPr>
              <a:t>Item “Time vaginal ring(s) dispensed’ removed</a:t>
            </a:r>
          </a:p>
          <a:p>
            <a:pPr marL="457200" indent="-457200">
              <a:buFont typeface="Wingdings" panose="05000000000000000000" pitchFamily="2" charset="2"/>
              <a:buChar char="§"/>
              <a:defRPr/>
            </a:pPr>
            <a:endParaRPr lang="en-US" altLang="en-US" kern="0" dirty="0">
              <a:ea typeface="ヒラギノ角ゴ Pro W3" charset="-128"/>
            </a:endParaRPr>
          </a:p>
          <a:p>
            <a:pPr marL="457200" indent="-457200">
              <a:buFont typeface="Wingdings" panose="05000000000000000000" pitchFamily="2" charset="2"/>
              <a:buChar char="§"/>
              <a:defRPr/>
            </a:pPr>
            <a:r>
              <a:rPr lang="en-US" altLang="en-US" kern="0" dirty="0" smtClean="0">
                <a:ea typeface="ヒラギノ角ゴ Pro W3" charset="-128"/>
              </a:rPr>
              <a:t>Vaginal Ring #4 items removed</a:t>
            </a:r>
            <a:endParaRPr lang="en-US" altLang="en-US" kern="0" dirty="0">
              <a:ea typeface="ヒラギノ角ゴ Pro W3" charset="-128"/>
            </a:endParaRPr>
          </a:p>
        </p:txBody>
      </p:sp>
      <p:pic>
        <p:nvPicPr>
          <p:cNvPr id="12493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78275" y="2219325"/>
            <a:ext cx="5072063"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311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altLang="en-US" smtClean="0">
                <a:ea typeface="ヒラギノ角ゴ Pro W3" charset="-128"/>
              </a:rPr>
              <a:t>HOPE Migration – CRF Updates</a:t>
            </a:r>
          </a:p>
        </p:txBody>
      </p:sp>
      <p:pic>
        <p:nvPicPr>
          <p:cNvPr id="125955" name="Picture 7" descr="C:\Users\amayo\AppData\Local\Microsoft\Windows\Temporary Internet Files\Content.Outlook\HHF5TJ64\Hope_Study_1Tag_PMS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132513"/>
            <a:ext cx="1447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6" name="Content Placeholder 1"/>
          <p:cNvSpPr>
            <a:spLocks noGrp="1"/>
          </p:cNvSpPr>
          <p:nvPr>
            <p:ph idx="1"/>
          </p:nvPr>
        </p:nvSpPr>
        <p:spPr>
          <a:xfrm>
            <a:off x="457200" y="1262063"/>
            <a:ext cx="8229600" cy="1085850"/>
          </a:xfrm>
        </p:spPr>
        <p:txBody>
          <a:bodyPr/>
          <a:lstStyle/>
          <a:p>
            <a:r>
              <a:rPr lang="en-US" altLang="en-US" smtClean="0">
                <a:ea typeface="ヒラギノ角ゴ Pro W3" charset="-128"/>
              </a:rPr>
              <a:t>7. Pelvic Exam</a:t>
            </a:r>
          </a:p>
        </p:txBody>
      </p:sp>
      <p:sp>
        <p:nvSpPr>
          <p:cNvPr id="5" name="Content Placeholder 1"/>
          <p:cNvSpPr txBox="1">
            <a:spLocks/>
          </p:cNvSpPr>
          <p:nvPr/>
        </p:nvSpPr>
        <p:spPr bwMode="auto">
          <a:xfrm>
            <a:off x="457200" y="2087563"/>
            <a:ext cx="7715250"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600"/>
              </a:lnSpc>
              <a:spcBef>
                <a:spcPct val="20000"/>
              </a:spcBef>
              <a:spcAft>
                <a:spcPct val="0"/>
              </a:spcAft>
              <a:buClr>
                <a:schemeClr val="bg1"/>
              </a:buClr>
              <a:defRPr sz="2800">
                <a:solidFill>
                  <a:srgbClr val="1C3B6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lr>
                <a:schemeClr val="bg1"/>
              </a:buClr>
              <a:buSzPct val="90000"/>
              <a:buFont typeface="Times New Roman" panose="02020603050405020304" pitchFamily="18" charset="0"/>
              <a:buChar char="–"/>
              <a:defRPr sz="2400">
                <a:solidFill>
                  <a:srgbClr val="1C3B6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lr>
                <a:schemeClr val="bg1"/>
              </a:buClr>
              <a:buSzPct val="90000"/>
              <a:buChar char="•"/>
              <a:defRPr sz="2000">
                <a:solidFill>
                  <a:srgbClr val="1C3B6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lr>
                <a:schemeClr val="bg1"/>
              </a:buClr>
              <a:buSzPct val="80000"/>
              <a:buFont typeface="Times New Roman" panose="02020603050405020304" pitchFamily="18" charset="0"/>
              <a:buChar char="–"/>
              <a:defRPr>
                <a:solidFill>
                  <a:srgbClr val="1C3B6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lr>
                <a:schemeClr val="bg1"/>
              </a:buClr>
              <a:buSzPct val="70000"/>
              <a:buChar char="•"/>
              <a:defRPr>
                <a:solidFill>
                  <a:srgbClr val="1C3B61"/>
                </a:solidFill>
                <a:latin typeface="+mn-lt"/>
                <a:ea typeface="ヒラギノ角ゴ Pro W3" charset="0"/>
                <a:cs typeface="ヒラギノ角ゴ Pro W3" charset="0"/>
              </a:defRPr>
            </a:lvl5pPr>
            <a:lvl6pPr marL="2514600" indent="-228600" algn="l" rtl="0" fontAlgn="base">
              <a:spcBef>
                <a:spcPct val="20000"/>
              </a:spcBef>
              <a:spcAft>
                <a:spcPct val="0"/>
              </a:spcAft>
              <a:buClr>
                <a:schemeClr val="bg1"/>
              </a:buClr>
              <a:buSzPct val="70000"/>
              <a:buChar char="•"/>
              <a:defRPr sz="2000">
                <a:solidFill>
                  <a:schemeClr val="bg1"/>
                </a:solidFill>
                <a:latin typeface="+mn-lt"/>
              </a:defRPr>
            </a:lvl6pPr>
            <a:lvl7pPr marL="2971800" indent="-228600" algn="l" rtl="0" fontAlgn="base">
              <a:spcBef>
                <a:spcPct val="20000"/>
              </a:spcBef>
              <a:spcAft>
                <a:spcPct val="0"/>
              </a:spcAft>
              <a:buClr>
                <a:schemeClr val="bg1"/>
              </a:buClr>
              <a:buSzPct val="70000"/>
              <a:buChar char="•"/>
              <a:defRPr sz="2000">
                <a:solidFill>
                  <a:schemeClr val="bg1"/>
                </a:solidFill>
                <a:latin typeface="+mn-lt"/>
              </a:defRPr>
            </a:lvl7pPr>
            <a:lvl8pPr marL="3429000" indent="-228600" algn="l" rtl="0" fontAlgn="base">
              <a:spcBef>
                <a:spcPct val="20000"/>
              </a:spcBef>
              <a:spcAft>
                <a:spcPct val="0"/>
              </a:spcAft>
              <a:buClr>
                <a:schemeClr val="bg1"/>
              </a:buClr>
              <a:buSzPct val="70000"/>
              <a:buChar char="•"/>
              <a:defRPr sz="2000">
                <a:solidFill>
                  <a:schemeClr val="bg1"/>
                </a:solidFill>
                <a:latin typeface="+mn-lt"/>
              </a:defRPr>
            </a:lvl8pPr>
            <a:lvl9pPr marL="3886200" indent="-228600" algn="l" rtl="0" fontAlgn="base">
              <a:spcBef>
                <a:spcPct val="20000"/>
              </a:spcBef>
              <a:spcAft>
                <a:spcPct val="0"/>
              </a:spcAft>
              <a:buClr>
                <a:schemeClr val="bg1"/>
              </a:buClr>
              <a:buSzPct val="70000"/>
              <a:buChar char="•"/>
              <a:defRPr sz="2000">
                <a:solidFill>
                  <a:schemeClr val="bg1"/>
                </a:solidFill>
                <a:latin typeface="+mn-lt"/>
              </a:defRPr>
            </a:lvl9pPr>
          </a:lstStyle>
          <a:p>
            <a:pPr marL="457200" indent="-457200">
              <a:buFont typeface="Wingdings" panose="05000000000000000000" pitchFamily="2" charset="2"/>
              <a:buChar char="§"/>
              <a:defRPr/>
            </a:pPr>
            <a:r>
              <a:rPr lang="en-US" altLang="en-US" kern="0" dirty="0" smtClean="0">
                <a:ea typeface="ヒラギノ角ゴ Pro W3" charset="-128"/>
              </a:rPr>
              <a:t>Two optional fields added to “Were any new pelvic finding AEs reported at this visit?” </a:t>
            </a:r>
            <a:endParaRPr lang="en-US" altLang="en-US" kern="0" dirty="0">
              <a:ea typeface="ヒラギノ角ゴ Pro W3" charset="-128"/>
            </a:endParaRPr>
          </a:p>
        </p:txBody>
      </p:sp>
      <p:pic>
        <p:nvPicPr>
          <p:cNvPr id="12595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656013"/>
            <a:ext cx="77152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53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1279</Words>
  <Application>Microsoft Office PowerPoint</Application>
  <PresentationFormat>On-screen Show (4:3)</PresentationFormat>
  <Paragraphs>75</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MTN-025 Data Communiqué #1 </vt:lpstr>
      <vt:lpstr>HOPE Migration – September 13, 2016 </vt:lpstr>
      <vt:lpstr>HOPE Migration – CRF Updates</vt:lpstr>
      <vt:lpstr>HOPE Migration – CRF Updates</vt:lpstr>
      <vt:lpstr>HOPE Migration – CRF Updates</vt:lpstr>
      <vt:lpstr>HOPE Migration – CRF Updates</vt:lpstr>
      <vt:lpstr>HOPE Migration – CRF Updates</vt:lpstr>
      <vt:lpstr>HOPE Migration – CRF Updates</vt:lpstr>
      <vt:lpstr>HOPE Migration – CRF Updates</vt:lpstr>
      <vt:lpstr>HOPE Migration – CRF Updates</vt:lpstr>
      <vt:lpstr>HOPE Migration – CRF Updates</vt:lpstr>
      <vt:lpstr>HOPE Migration – CRF Updates</vt:lpstr>
      <vt:lpstr>HOPE Migration – CRF Updates</vt:lpstr>
      <vt:lpstr>HOPE Migration II – Fall, 2016 </vt:lpstr>
      <vt:lpstr>Questions</vt:lpstr>
    </vt:vector>
  </TitlesOfParts>
  <Company>Fred Hutchinson Cancer Research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MTN-025 Data Communiqué #1 </dc:title>
  <dc:creator>Peda, Melissa A</dc:creator>
  <cp:lastModifiedBy>Peda, Melissa A</cp:lastModifiedBy>
  <cp:revision>1</cp:revision>
  <dcterms:created xsi:type="dcterms:W3CDTF">2016-10-04T17:56:04Z</dcterms:created>
  <dcterms:modified xsi:type="dcterms:W3CDTF">2016-10-04T18:01:44Z</dcterms:modified>
</cp:coreProperties>
</file>